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447" r:id="rId3"/>
    <p:sldId id="522" r:id="rId4"/>
    <p:sldId id="392" r:id="rId5"/>
    <p:sldId id="492" r:id="rId6"/>
    <p:sldId id="523" r:id="rId7"/>
    <p:sldId id="524" r:id="rId8"/>
    <p:sldId id="525" r:id="rId9"/>
    <p:sldId id="526" r:id="rId10"/>
    <p:sldId id="532" r:id="rId11"/>
    <p:sldId id="533" r:id="rId12"/>
    <p:sldId id="534" r:id="rId13"/>
    <p:sldId id="535" r:id="rId14"/>
    <p:sldId id="536" r:id="rId15"/>
    <p:sldId id="529" r:id="rId16"/>
    <p:sldId id="539" r:id="rId17"/>
    <p:sldId id="540" r:id="rId18"/>
    <p:sldId id="537" r:id="rId19"/>
    <p:sldId id="542" r:id="rId20"/>
    <p:sldId id="541" r:id="rId21"/>
    <p:sldId id="543" r:id="rId22"/>
    <p:sldId id="557" r:id="rId23"/>
    <p:sldId id="545" r:id="rId24"/>
    <p:sldId id="544" r:id="rId25"/>
    <p:sldId id="546" r:id="rId26"/>
    <p:sldId id="547" r:id="rId27"/>
    <p:sldId id="549" r:id="rId28"/>
    <p:sldId id="548" r:id="rId29"/>
    <p:sldId id="551" r:id="rId30"/>
    <p:sldId id="550" r:id="rId31"/>
    <p:sldId id="553" r:id="rId32"/>
    <p:sldId id="554" r:id="rId33"/>
    <p:sldId id="555" r:id="rId34"/>
    <p:sldId id="556" r:id="rId35"/>
    <p:sldId id="559" r:id="rId36"/>
    <p:sldId id="558" r:id="rId37"/>
    <p:sldId id="560" r:id="rId38"/>
    <p:sldId id="491" r:id="rId39"/>
    <p:sldId id="484" r:id="rId40"/>
    <p:sldId id="489" r:id="rId41"/>
    <p:sldId id="488" r:id="rId42"/>
    <p:sldId id="487" r:id="rId43"/>
    <p:sldId id="552" r:id="rId44"/>
    <p:sldId id="486" r:id="rId45"/>
    <p:sldId id="507" r:id="rId46"/>
    <p:sldId id="27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E3CF2-3A5E-47B8-956B-79528390E2E9}">
          <p14:sldIdLst>
            <p14:sldId id="256"/>
            <p14:sldId id="447"/>
            <p14:sldId id="522"/>
            <p14:sldId id="392"/>
            <p14:sldId id="492"/>
          </p14:sldIdLst>
        </p14:section>
        <p14:section name="The concept of a Digital Twin" id="{CB95E58B-B803-4526-8874-220C4B1DC87D}">
          <p14:sldIdLst>
            <p14:sldId id="523"/>
            <p14:sldId id="524"/>
            <p14:sldId id="525"/>
            <p14:sldId id="526"/>
          </p14:sldIdLst>
        </p14:section>
        <p14:section name="What is a Digital Twin?" id="{D7864C97-FE22-4316-AEF6-C52535D8ED27}">
          <p14:sldIdLst>
            <p14:sldId id="532"/>
            <p14:sldId id="533"/>
            <p14:sldId id="534"/>
            <p14:sldId id="535"/>
            <p14:sldId id="536"/>
            <p14:sldId id="529"/>
            <p14:sldId id="539"/>
            <p14:sldId id="540"/>
            <p14:sldId id="537"/>
            <p14:sldId id="542"/>
            <p14:sldId id="541"/>
            <p14:sldId id="543"/>
            <p14:sldId id="557"/>
          </p14:sldIdLst>
        </p14:section>
        <p14:section name="How can you use a Digital Twin?" id="{AAAB10F8-8D7C-49B3-A224-85C1FBACEE60}">
          <p14:sldIdLst>
            <p14:sldId id="545"/>
            <p14:sldId id="544"/>
            <p14:sldId id="546"/>
            <p14:sldId id="547"/>
            <p14:sldId id="549"/>
            <p14:sldId id="548"/>
            <p14:sldId id="551"/>
            <p14:sldId id="550"/>
          </p14:sldIdLst>
        </p14:section>
        <p14:section name="Some examples of Digital Twins" id="{4F5D5EA9-07CA-4A30-811D-4B49A417CE5E}">
          <p14:sldIdLst>
            <p14:sldId id="553"/>
            <p14:sldId id="554"/>
            <p14:sldId id="555"/>
            <p14:sldId id="556"/>
            <p14:sldId id="559"/>
            <p14:sldId id="558"/>
            <p14:sldId id="560"/>
          </p14:sldIdLst>
        </p14:section>
        <p14:section name="Considerations" id="{991130A6-DA0C-4D53-A381-21FE0BE74CFC}">
          <p14:sldIdLst>
            <p14:sldId id="491"/>
            <p14:sldId id="484"/>
            <p14:sldId id="489"/>
            <p14:sldId id="488"/>
            <p14:sldId id="487"/>
            <p14:sldId id="552"/>
            <p14:sldId id="486"/>
          </p14:sldIdLst>
        </p14:section>
        <p14:section name="Conclusions" id="{E8E413DD-C91A-4F21-96F1-0F38803DCE31}">
          <p14:sldIdLst>
            <p14:sldId id="50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6327"/>
  </p:normalViewPr>
  <p:slideViewPr>
    <p:cSldViewPr snapToGrid="0">
      <p:cViewPr varScale="1">
        <p:scale>
          <a:sx n="110" d="100"/>
          <a:sy n="110" d="100"/>
        </p:scale>
        <p:origin x="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8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4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8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1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52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9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4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55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2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73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67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8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28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3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36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3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07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1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20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46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8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51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73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99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73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9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366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28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78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44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557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52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54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2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55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7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9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01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2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0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5.jpe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911.12257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s://github.com/vinnydavies/presentations" TargetMode="External"/><Relationship Id="rId4" Type="http://schemas.openxmlformats.org/officeDocument/2006/relationships/hyperlink" Target="mailto:Vinny.Davies@Glasgow.ac.u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hyperlink" Target="https://arxiv.org/pdf/1911.12257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a Digital Twin?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8" y="2569936"/>
            <a:ext cx="6528988" cy="8590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Dr Vinny Davies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Lecturer in Statistics,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42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8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2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9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81CBA-0E83-9FD8-2859-65F407A48C5A}"/>
              </a:ext>
            </a:extLst>
          </p:cNvPr>
          <p:cNvCxnSpPr>
            <a:cxnSpLocks/>
          </p:cNvCxnSpPr>
          <p:nvPr/>
        </p:nvCxnSpPr>
        <p:spPr>
          <a:xfrm>
            <a:off x="3788229" y="2560320"/>
            <a:ext cx="1393371" cy="557349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28D55-415E-1ADF-6EEC-9A61D6CE132A}"/>
              </a:ext>
            </a:extLst>
          </p:cNvPr>
          <p:cNvCxnSpPr>
            <a:cxnSpLocks/>
          </p:cNvCxnSpPr>
          <p:nvPr/>
        </p:nvCxnSpPr>
        <p:spPr>
          <a:xfrm flipV="1">
            <a:off x="3711815" y="4171406"/>
            <a:ext cx="1286905" cy="182416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39D7-AB75-A851-CF8C-E0007B7F0655}"/>
              </a:ext>
            </a:extLst>
          </p:cNvPr>
          <p:cNvCxnSpPr>
            <a:cxnSpLocks/>
          </p:cNvCxnSpPr>
          <p:nvPr/>
        </p:nvCxnSpPr>
        <p:spPr>
          <a:xfrm flipV="1">
            <a:off x="3415012" y="4920343"/>
            <a:ext cx="1923342" cy="97083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B509F-D535-37B6-185B-7C4C5914766A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9C424-9B82-3C84-0285-21D8E5A732E1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0FE17-9196-28A1-F628-12420683A156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5A1C3-48C6-1F79-52C2-E9F547946004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739A-3683-D786-5AF2-EACFC236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953" y="2352403"/>
            <a:ext cx="2781300" cy="2971800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4269E7-74E3-0942-B8A2-800D06C7449E}"/>
              </a:ext>
            </a:extLst>
          </p:cNvPr>
          <p:cNvSpPr txBox="1"/>
          <p:nvPr/>
        </p:nvSpPr>
        <p:spPr>
          <a:xfrm>
            <a:off x="9881808" y="5270450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Real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062412-BD8C-9E59-2684-7C7617B4A320}"/>
              </a:ext>
            </a:extLst>
          </p:cNvPr>
          <p:cNvCxnSpPr>
            <a:cxnSpLocks/>
          </p:cNvCxnSpPr>
          <p:nvPr/>
        </p:nvCxnSpPr>
        <p:spPr>
          <a:xfrm>
            <a:off x="7714735" y="3672839"/>
            <a:ext cx="1230218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F7EB3F-AD96-6B43-DD66-5CA18AC78DBE}"/>
              </a:ext>
            </a:extLst>
          </p:cNvPr>
          <p:cNvCxnSpPr>
            <a:cxnSpLocks/>
          </p:cNvCxnSpPr>
          <p:nvPr/>
        </p:nvCxnSpPr>
        <p:spPr>
          <a:xfrm flipH="1">
            <a:off x="7714735" y="4171406"/>
            <a:ext cx="1159299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4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2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2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1241452"/>
            <a:ext cx="2430596" cy="1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81" y="3155288"/>
            <a:ext cx="2492337" cy="1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04" y="5324203"/>
            <a:ext cx="2429949" cy="13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A4B5B7-4121-3F23-3C6D-F94A2A0D4148}"/>
              </a:ext>
            </a:extLst>
          </p:cNvPr>
          <p:cNvSpPr txBox="1"/>
          <p:nvPr/>
        </p:nvSpPr>
        <p:spPr>
          <a:xfrm>
            <a:off x="9281023" y="4985649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Temperature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B317B-BC39-B75B-4477-BBC926DAEDE1}"/>
              </a:ext>
            </a:extLst>
          </p:cNvPr>
          <p:cNvSpPr txBox="1"/>
          <p:nvPr/>
        </p:nvSpPr>
        <p:spPr>
          <a:xfrm>
            <a:off x="9311713" y="2816734"/>
            <a:ext cx="147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Flooding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23DC-2E18-05CE-B0D5-9591B4687AF4}"/>
              </a:ext>
            </a:extLst>
          </p:cNvPr>
          <p:cNvSpPr txBox="1"/>
          <p:nvPr/>
        </p:nvSpPr>
        <p:spPr>
          <a:xfrm>
            <a:off x="9296304" y="902898"/>
            <a:ext cx="217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Weather 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3B23C-436E-75E8-8BDB-5FA6EEB5FE37}"/>
              </a:ext>
            </a:extLst>
          </p:cNvPr>
          <p:cNvCxnSpPr>
            <a:cxnSpLocks/>
          </p:cNvCxnSpPr>
          <p:nvPr/>
        </p:nvCxnSpPr>
        <p:spPr>
          <a:xfrm flipH="1" flipV="1">
            <a:off x="7506789" y="4815565"/>
            <a:ext cx="1672045" cy="118464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</p:cNvCxnSpPr>
          <p:nvPr/>
        </p:nvCxnSpPr>
        <p:spPr>
          <a:xfrm flipH="1">
            <a:off x="7759337" y="3858849"/>
            <a:ext cx="1341120" cy="0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EA9338-5F59-BE64-4B7D-6761E56517E5}"/>
              </a:ext>
            </a:extLst>
          </p:cNvPr>
          <p:cNvCxnSpPr>
            <a:cxnSpLocks/>
          </p:cNvCxnSpPr>
          <p:nvPr/>
        </p:nvCxnSpPr>
        <p:spPr>
          <a:xfrm flipH="1">
            <a:off x="7570962" y="2042435"/>
            <a:ext cx="1529495" cy="111013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37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1628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South Front of the University">
            <a:extLst>
              <a:ext uri="{FF2B5EF4-FFF2-40B4-BE49-F238E27FC236}">
                <a16:creationId xmlns:a16="http://schemas.microsoft.com/office/drawing/2014/main" id="{F5289F01-9C4E-404B-A711-E83C3A36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6653222" cy="67207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About the University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61443" y="2180864"/>
            <a:ext cx="6536420" cy="385180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Established in 1451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Ranked in the top 100 of the world’s universities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Ranked 13th in the world in the QS World Sustainability Rankings and the THE Impact Rankings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Member of the Russell Group of research-intensive UK universities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Eight Nobel Laureates connected to the University</a:t>
            </a:r>
          </a:p>
        </p:txBody>
      </p:sp>
    </p:spTree>
    <p:extLst>
      <p:ext uri="{BB962C8B-B14F-4D97-AF65-F5344CB8AC3E}">
        <p14:creationId xmlns:p14="http://schemas.microsoft.com/office/powerpoint/2010/main" val="242718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45643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10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So, what actually is a Digital Twin?</a:t>
            </a:r>
          </a:p>
        </p:txBody>
      </p:sp>
      <p:pic>
        <p:nvPicPr>
          <p:cNvPr id="14" name="Picture 2" descr="Digital Twin Technology &amp; GIS | What Is a Digital Twin?">
            <a:extLst>
              <a:ext uri="{FF2B5EF4-FFF2-40B4-BE49-F238E27FC236}">
                <a16:creationId xmlns:a16="http://schemas.microsoft.com/office/drawing/2014/main" id="{EE987860-8F4F-D0EA-508A-BE642B001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7"/>
          <a:stretch/>
        </p:blipFill>
        <p:spPr bwMode="auto">
          <a:xfrm>
            <a:off x="5901546" y="1358537"/>
            <a:ext cx="6290454" cy="55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BDC785-DC45-D4DA-EC70-ED4DC194DBF9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6754223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Practically, a large digital twin will be a combination of multiple existing digital twins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may potentially link to some parts of the digital twin but not others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to combine these is one of the major current challenges related to digital twins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Similarly, how to link data effectively to the digital twins</a:t>
            </a:r>
          </a:p>
        </p:txBody>
      </p:sp>
    </p:spTree>
    <p:extLst>
      <p:ext uri="{BB962C8B-B14F-4D97-AF65-F5344CB8AC3E}">
        <p14:creationId xmlns:p14="http://schemas.microsoft.com/office/powerpoint/2010/main" val="208275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How can we use Digital Twins?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Inference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 something about our real system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Example: understand how a house’s EPC affects energy use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Scenario Planning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 how our real system is affected by different future scenarios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Example: how does climate change affect biodiversity?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Tool / Intervention Development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Design new tools or interventions that could be implemented in the future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Example: how does installing solar panels affect carbon emissions?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6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Inference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3831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CA085-FFB0-6610-C7CF-86A38D54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83" y="518794"/>
            <a:ext cx="6110392" cy="29994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Inference process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Take our digital twin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Link the data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Infer models and parameters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 information about your real system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Useful when a system is complex, e.g., needs multiple models, OR when complex physical models can be used, e.g., physics models for weather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Models can be either trained individually or as one (potentially much more complex)</a:t>
            </a:r>
          </a:p>
        </p:txBody>
      </p:sp>
    </p:spTree>
    <p:extLst>
      <p:ext uri="{BB962C8B-B14F-4D97-AF65-F5344CB8AC3E}">
        <p14:creationId xmlns:p14="http://schemas.microsoft.com/office/powerpoint/2010/main" val="4237538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Scenario Planning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61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Scenario Planning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Complete the inference process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Run forward simulations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Quantify uncertainty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Difficulty in how to best run the simulations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Potentially easier in a climate change scenario where you might have a model with uncertainty 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More difficult with energy usage – would need to run different scenarios under different assumptions of infrastructure construction (Nuclear power plants, wind turbines), government policy, installation of batteries, solar panels etc.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Much more difficult to accurately quantify uncertainty here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566B0E-4C7E-4688-B477-32E13259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9188"/>
            <a:ext cx="5825891" cy="2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7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Tool / Intervention Development</a:t>
            </a:r>
            <a:b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88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Tool / Intervention Development</a:t>
            </a:r>
            <a:b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2B71-6798-34CC-47D6-6D2C5257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1905952"/>
            <a:ext cx="3829050" cy="3533775"/>
          </a:xfrm>
          <a:prstGeom prst="rect">
            <a:avLst/>
          </a:prstGeom>
        </p:spPr>
      </p:pic>
      <p:pic>
        <p:nvPicPr>
          <p:cNvPr id="1026" name="Picture 2" descr="Math 577: Mathematical Modeling">
            <a:extLst>
              <a:ext uri="{FF2B5EF4-FFF2-40B4-BE49-F238E27FC236}">
                <a16:creationId xmlns:a16="http://schemas.microsoft.com/office/drawing/2014/main" id="{CB44E08A-A076-40B6-9468-9AE4991C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64" y="1759462"/>
            <a:ext cx="2247622" cy="16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Neural Networks? | IBM">
            <a:extLst>
              <a:ext uri="{FF2B5EF4-FFF2-40B4-BE49-F238E27FC236}">
                <a16:creationId xmlns:a16="http://schemas.microsoft.com/office/drawing/2014/main" id="{B0BC93AB-BE8F-2C79-EC87-E3E06C82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82" y="3479843"/>
            <a:ext cx="2247622" cy="15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8DE0779D-B13F-B0E6-0347-9DE6CF3A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04" y="5169209"/>
            <a:ext cx="1466142" cy="16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1494-7552-420F-D680-8091D68D0EA8}"/>
              </a:ext>
            </a:extLst>
          </p:cNvPr>
          <p:cNvSpPr txBox="1"/>
          <p:nvPr/>
        </p:nvSpPr>
        <p:spPr>
          <a:xfrm>
            <a:off x="617931" y="2389813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Physical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8D46D-425E-7BF1-5A9F-62EC6F63924A}"/>
              </a:ext>
            </a:extLst>
          </p:cNvPr>
          <p:cNvSpPr txBox="1"/>
          <p:nvPr/>
        </p:nvSpPr>
        <p:spPr>
          <a:xfrm>
            <a:off x="692943" y="3985427"/>
            <a:ext cx="99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ML /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B45C-C55B-7415-A88D-BDF4196B37B4}"/>
              </a:ext>
            </a:extLst>
          </p:cNvPr>
          <p:cNvSpPr txBox="1"/>
          <p:nvPr/>
        </p:nvSpPr>
        <p:spPr>
          <a:xfrm>
            <a:off x="851160" y="5803298"/>
            <a:ext cx="67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Code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CF09A-AF53-1FA5-7EAA-DA3592DC8EE1}"/>
              </a:ext>
            </a:extLst>
          </p:cNvPr>
          <p:cNvSpPr/>
          <p:nvPr/>
        </p:nvSpPr>
        <p:spPr>
          <a:xfrm>
            <a:off x="465747" y="1436914"/>
            <a:ext cx="3476626" cy="5268686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30DE6-DECC-DEA0-7343-5FA81534E59A}"/>
              </a:ext>
            </a:extLst>
          </p:cNvPr>
          <p:cNvSpPr txBox="1"/>
          <p:nvPr/>
        </p:nvSpPr>
        <p:spPr>
          <a:xfrm>
            <a:off x="1689085" y="1420908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F0EE1-7DFB-18D8-2DA2-18ED92C579F4}"/>
              </a:ext>
            </a:extLst>
          </p:cNvPr>
          <p:cNvCxnSpPr>
            <a:cxnSpLocks/>
          </p:cNvCxnSpPr>
          <p:nvPr/>
        </p:nvCxnSpPr>
        <p:spPr>
          <a:xfrm flipV="1">
            <a:off x="4057612" y="3848576"/>
            <a:ext cx="937842" cy="10273"/>
          </a:xfrm>
          <a:prstGeom prst="straightConnector1">
            <a:avLst/>
          </a:prstGeom>
          <a:ln w="63500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3FCA9-60E7-4F02-2DB2-CD9FA4F8AE94}"/>
              </a:ext>
            </a:extLst>
          </p:cNvPr>
          <p:cNvSpPr txBox="1"/>
          <p:nvPr/>
        </p:nvSpPr>
        <p:spPr>
          <a:xfrm>
            <a:off x="5836677" y="5154926"/>
            <a:ext cx="12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Digital Twin</a:t>
            </a:r>
          </a:p>
        </p:txBody>
      </p:sp>
      <p:pic>
        <p:nvPicPr>
          <p:cNvPr id="2050" name="Picture 2" descr="Met Office issues new 21-hour 'danger to life' storm warning across 13 UK  regions – mapped | Weather | News | Express.co.uk">
            <a:extLst>
              <a:ext uri="{FF2B5EF4-FFF2-40B4-BE49-F238E27FC236}">
                <a16:creationId xmlns:a16="http://schemas.microsoft.com/office/drawing/2014/main" id="{B9240AED-030A-848B-1DCC-07B456F2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5" y="1711078"/>
            <a:ext cx="1507374" cy="8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itain from the Air - Tewkesbury Floods">
            <a:extLst>
              <a:ext uri="{FF2B5EF4-FFF2-40B4-BE49-F238E27FC236}">
                <a16:creationId xmlns:a16="http://schemas.microsoft.com/office/drawing/2014/main" id="{D4205F5D-2CF0-F380-E543-0FFBB39C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47" y="1601900"/>
            <a:ext cx="1592555" cy="10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Land Surface Temperature record available from the ESA CCI">
            <a:extLst>
              <a:ext uri="{FF2B5EF4-FFF2-40B4-BE49-F238E27FC236}">
                <a16:creationId xmlns:a16="http://schemas.microsoft.com/office/drawing/2014/main" id="{C292EFB9-4098-16C9-FF1A-E8518B14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5" y="2728732"/>
            <a:ext cx="2127363" cy="11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DCD14-4752-EF79-FB27-100A83CF706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532914" y="2655863"/>
            <a:ext cx="782120" cy="47922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8BDA7-EF62-BAF7-E8A6-21E6E1126CF7}"/>
              </a:ext>
            </a:extLst>
          </p:cNvPr>
          <p:cNvSpPr/>
          <p:nvPr/>
        </p:nvSpPr>
        <p:spPr>
          <a:xfrm>
            <a:off x="8315034" y="1218696"/>
            <a:ext cx="3476626" cy="2874334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6290-A2E6-1DAA-D967-41E1ECE94F4E}"/>
              </a:ext>
            </a:extLst>
          </p:cNvPr>
          <p:cNvSpPr txBox="1"/>
          <p:nvPr/>
        </p:nvSpPr>
        <p:spPr>
          <a:xfrm>
            <a:off x="4688648" y="1276150"/>
            <a:ext cx="292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u="sng" dirty="0">
                <a:solidFill>
                  <a:srgbClr val="080808"/>
                </a:solidFill>
              </a:rPr>
              <a:t>Training models and parameters</a:t>
            </a:r>
          </a:p>
          <a:p>
            <a:pPr algn="ctr"/>
            <a:r>
              <a:rPr lang="en-GB" sz="1400" dirty="0">
                <a:solidFill>
                  <a:srgbClr val="080808"/>
                </a:solidFill>
              </a:rPr>
              <a:t>We can use the combination of our digital twin and available data to train the models and parameters of the digital twin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A7682-8AD9-8760-4295-5702ECE92103}"/>
              </a:ext>
            </a:extLst>
          </p:cNvPr>
          <p:cNvSpPr/>
          <p:nvPr/>
        </p:nvSpPr>
        <p:spPr>
          <a:xfrm>
            <a:off x="4538029" y="1276150"/>
            <a:ext cx="3190240" cy="122321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6C14C-3AE1-C3AE-3CC0-BB0D37954767}"/>
              </a:ext>
            </a:extLst>
          </p:cNvPr>
          <p:cNvSpPr txBox="1"/>
          <p:nvPr/>
        </p:nvSpPr>
        <p:spPr>
          <a:xfrm>
            <a:off x="9759132" y="1218696"/>
            <a:ext cx="68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361BC7-2ABF-E785-70DE-DACA0F724A95}"/>
              </a:ext>
            </a:extLst>
          </p:cNvPr>
          <p:cNvSpPr/>
          <p:nvPr/>
        </p:nvSpPr>
        <p:spPr>
          <a:xfrm>
            <a:off x="8315034" y="4313143"/>
            <a:ext cx="3476626" cy="2392457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B406-1B59-13AC-6BAF-83EE4E3FC842}"/>
              </a:ext>
            </a:extLst>
          </p:cNvPr>
          <p:cNvSpPr txBox="1"/>
          <p:nvPr/>
        </p:nvSpPr>
        <p:spPr>
          <a:xfrm>
            <a:off x="9149138" y="4313143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Scenario Planning</a:t>
            </a:r>
          </a:p>
        </p:txBody>
      </p:sp>
      <p:pic>
        <p:nvPicPr>
          <p:cNvPr id="12" name="Picture 2" descr="Comparing CMIP5 &amp; observations | Climate Lab Book">
            <a:extLst>
              <a:ext uri="{FF2B5EF4-FFF2-40B4-BE49-F238E27FC236}">
                <a16:creationId xmlns:a16="http://schemas.microsoft.com/office/drawing/2014/main" id="{74EF0EFB-8179-425E-5F00-9F6E3357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9" y="4871810"/>
            <a:ext cx="3122183" cy="15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BB4643-124D-A493-F9F6-FEF8F4A48F8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4537" y="4871810"/>
            <a:ext cx="860497" cy="637562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8481CC-8618-6187-AE69-3AB15F17C9A8}"/>
              </a:ext>
            </a:extLst>
          </p:cNvPr>
          <p:cNvSpPr/>
          <p:nvPr/>
        </p:nvSpPr>
        <p:spPr>
          <a:xfrm>
            <a:off x="4177208" y="5517811"/>
            <a:ext cx="3494780" cy="1187790"/>
          </a:xfrm>
          <a:prstGeom prst="roundRect">
            <a:avLst/>
          </a:prstGeom>
          <a:noFill/>
          <a:ln w="38100">
            <a:solidFill>
              <a:srgbClr val="080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02BA77-A097-D8CD-155C-C0DB29B72047}"/>
              </a:ext>
            </a:extLst>
          </p:cNvPr>
          <p:cNvSpPr txBox="1"/>
          <p:nvPr/>
        </p:nvSpPr>
        <p:spPr>
          <a:xfrm>
            <a:off x="5139865" y="5525055"/>
            <a:ext cx="190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80808"/>
                </a:solidFill>
              </a:rPr>
              <a:t>Tool / Intervention</a:t>
            </a:r>
          </a:p>
        </p:txBody>
      </p:sp>
      <p:pic>
        <p:nvPicPr>
          <p:cNvPr id="4098" name="Picture 2" descr="Large-scale solar - Australian Renewable Energy Agency (ARENA)">
            <a:extLst>
              <a:ext uri="{FF2B5EF4-FFF2-40B4-BE49-F238E27FC236}">
                <a16:creationId xmlns:a16="http://schemas.microsoft.com/office/drawing/2014/main" id="{D3ABAE14-B942-3E8A-18BF-D247DE1A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3" y="5849961"/>
            <a:ext cx="2496609" cy="7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F1AA0-BBB8-077D-2E52-CA79101F4197}"/>
              </a:ext>
            </a:extLst>
          </p:cNvPr>
          <p:cNvCxnSpPr>
            <a:cxnSpLocks/>
          </p:cNvCxnSpPr>
          <p:nvPr/>
        </p:nvCxnSpPr>
        <p:spPr>
          <a:xfrm flipV="1">
            <a:off x="4802870" y="4752567"/>
            <a:ext cx="540321" cy="756804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3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Mazumdar-Shaw Advanced Research Centre (ARC)">
            <a:extLst>
              <a:ext uri="{FF2B5EF4-FFF2-40B4-BE49-F238E27FC236}">
                <a16:creationId xmlns:a16="http://schemas.microsoft.com/office/drawing/2014/main" id="{4EB74840-CA53-1366-EBD1-D725831B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6" y="1615308"/>
            <a:ext cx="5533334" cy="3236392"/>
          </a:xfrm>
          <a:prstGeom prst="rect">
            <a:avLst/>
          </a:prstGeom>
          <a:solidFill>
            <a:schemeClr val="bg1">
              <a:alpha val="9021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5533336" cy="12341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The Advanced Research Centre (ARC) &amp; The Centre for Data Science and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5" y="2917370"/>
            <a:ext cx="5453326" cy="193432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Wide variety of researchers across the university in almost anything you can think of. Computational methods from statistics and machine learning are developed across the campus.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9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Tool / Intervention Development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Need data on proposed intervention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Need assumptions on how tool would be used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Combine with inference and scenario planning to understand the effects of changes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Test different interventions / policies under different scenarios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DCBF8-C239-844A-D363-28FA4187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869" y="1302997"/>
            <a:ext cx="5836262" cy="286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13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Example of Digital Twins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Digital twins have been used across almost every field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I’ll try to give a few examples that might be relevant to NatWest’s interests</a:t>
            </a:r>
          </a:p>
        </p:txBody>
      </p:sp>
    </p:spTree>
    <p:extLst>
      <p:ext uri="{BB962C8B-B14F-4D97-AF65-F5344CB8AC3E}">
        <p14:creationId xmlns:p14="http://schemas.microsoft.com/office/powerpoint/2010/main" val="539271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Biodiversity Digital Twins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At the University of Glasgow there is ongoing work on a plant biodiversity digital twin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EcoSISTEM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simulates plant life, helping to understand the effects of climate change and local decision-making processes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 is a large biodiversity Digital Twin being developed in Europe as well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68181-D274-30C1-6F45-E98C8925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374" y="2984457"/>
            <a:ext cx="4050123" cy="267297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B4244-F0D5-E623-B878-6F26DDDC78AB}"/>
              </a:ext>
            </a:extLst>
          </p:cNvPr>
          <p:cNvSpPr txBox="1"/>
          <p:nvPr/>
        </p:nvSpPr>
        <p:spPr>
          <a:xfrm>
            <a:off x="8351202" y="5349653"/>
            <a:ext cx="2960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8080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https://arxiv.org/pdf/1911.12257.pdf</a:t>
            </a:r>
            <a:r>
              <a:rPr lang="en-GB" sz="1400" dirty="0">
                <a:solidFill>
                  <a:srgbClr val="08080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002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Climate Resilience Demonstrator (</a:t>
            </a:r>
            <a:r>
              <a:rPr lang="en-US" sz="28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CReDo</a:t>
            </a:r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CReDo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digital twin looks at resilience to flooding for energy, water, and telecoms networks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it helps identify causal vulnerabilities in systems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If one think goes wrong, what will happen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are the probabilities of these things happening?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does one decision effect another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0CD47-29C2-E38F-5BBC-14212E429B03}"/>
              </a:ext>
            </a:extLst>
          </p:cNvPr>
          <p:cNvSpPr txBox="1"/>
          <p:nvPr/>
        </p:nvSpPr>
        <p:spPr>
          <a:xfrm>
            <a:off x="8046720" y="6448183"/>
            <a:ext cx="414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https://digitaltwinhub.co.uk/credo/credo/</a:t>
            </a:r>
          </a:p>
        </p:txBody>
      </p:sp>
      <p:pic>
        <p:nvPicPr>
          <p:cNvPr id="8196" name="Picture 4" descr="What is CReDO?">
            <a:extLst>
              <a:ext uri="{FF2B5EF4-FFF2-40B4-BE49-F238E27FC236}">
                <a16:creationId xmlns:a16="http://schemas.microsoft.com/office/drawing/2014/main" id="{3CE7A4FE-B548-F8CE-2781-FBE9E49A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768" y="4329431"/>
            <a:ext cx="5575663" cy="211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27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Virtual Energy System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Network of Digital Twins by the National Grid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 help plan the journey to Net Zero and a carbon free future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Governance structure and stakeholder engagement</a:t>
            </a:r>
          </a:p>
        </p:txBody>
      </p:sp>
      <p:pic>
        <p:nvPicPr>
          <p:cNvPr id="12290" name="Picture 2" descr="Virutal energy system logl">
            <a:extLst>
              <a:ext uri="{FF2B5EF4-FFF2-40B4-BE49-F238E27FC236}">
                <a16:creationId xmlns:a16="http://schemas.microsoft.com/office/drawing/2014/main" id="{EDA1FCF3-3B25-592E-4546-785F6CC5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687" y="127000"/>
            <a:ext cx="2633255" cy="263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1AFF45C-8BFC-9B85-6C8B-71A7FCEB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47" y="3292441"/>
            <a:ext cx="4536666" cy="327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22BF17-FF77-037D-BB03-D33A704AA751}"/>
              </a:ext>
            </a:extLst>
          </p:cNvPr>
          <p:cNvSpPr txBox="1"/>
          <p:nvPr/>
        </p:nvSpPr>
        <p:spPr>
          <a:xfrm>
            <a:off x="7924799" y="5921869"/>
            <a:ext cx="4467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https://www.nationalgrideso.com/future-energy/virtual-energy-system</a:t>
            </a:r>
          </a:p>
        </p:txBody>
      </p:sp>
    </p:spTree>
    <p:extLst>
      <p:ext uri="{BB962C8B-B14F-4D97-AF65-F5344CB8AC3E}">
        <p14:creationId xmlns:p14="http://schemas.microsoft.com/office/powerpoint/2010/main" val="2703710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Joint UK Land Environment Simulator (JULES)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JULES is a community land surface model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Has models for hydrology, soil, and vegetation</a:t>
            </a:r>
          </a:p>
        </p:txBody>
      </p:sp>
      <p:pic>
        <p:nvPicPr>
          <p:cNvPr id="13314" name="Picture 2" descr="Joint UK Land Environment Simulator (JULES) - UKCEH Science Infrastructure  Catalogue">
            <a:extLst>
              <a:ext uri="{FF2B5EF4-FFF2-40B4-BE49-F238E27FC236}">
                <a16:creationId xmlns:a16="http://schemas.microsoft.com/office/drawing/2014/main" id="{F2A17DEA-D41D-6A04-89EA-59CC2612B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96" y="3042013"/>
            <a:ext cx="5958947" cy="252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64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 Office Unified Model (UM)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UM is a numerical model of the atmosphere for weather and climate applications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Built on complete mathematical models for the atmosphere and weather</a:t>
            </a:r>
          </a:p>
        </p:txBody>
      </p:sp>
      <p:pic>
        <p:nvPicPr>
          <p:cNvPr id="13316" name="Picture 4" descr="Met Office - Wikipedia">
            <a:extLst>
              <a:ext uri="{FF2B5EF4-FFF2-40B4-BE49-F238E27FC236}">
                <a16:creationId xmlns:a16="http://schemas.microsoft.com/office/drawing/2014/main" id="{45CAB3CE-FAE7-DF1F-C016-29C302C2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90" y="3051629"/>
            <a:ext cx="3313611" cy="331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11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Land Insight digital twin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1001-8E0A-0C33-CD6B-97459490FEDF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twin for UK soils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Links with other digital twins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Combines a variety of different types of measurements</a:t>
            </a:r>
          </a:p>
        </p:txBody>
      </p:sp>
      <p:pic>
        <p:nvPicPr>
          <p:cNvPr id="14338" name="Picture 2" descr="Centre for Ecology &amp; Hydrology | jobs.ac.uk">
            <a:extLst>
              <a:ext uri="{FF2B5EF4-FFF2-40B4-BE49-F238E27FC236}">
                <a16:creationId xmlns:a16="http://schemas.microsoft.com/office/drawing/2014/main" id="{BF0003C5-A5CD-7245-BC8D-A9BD29C6F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1"/>
          <a:stretch/>
        </p:blipFill>
        <p:spPr bwMode="auto">
          <a:xfrm>
            <a:off x="4824413" y="4167900"/>
            <a:ext cx="6810375" cy="219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757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Earth with flight-paths highlighted on top">
            <a:extLst>
              <a:ext uri="{FF2B5EF4-FFF2-40B4-BE49-F238E27FC236}">
                <a16:creationId xmlns:a16="http://schemas.microsoft.com/office/drawing/2014/main" id="{FF43C497-ED40-5641-B2B1-20E51449F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7081987" cy="5048549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7081988" cy="67207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Challenges with Environmental Digital Twins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53164" y="2276873"/>
            <a:ext cx="6795118" cy="42719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Effective data collection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Fusing data sources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Joining digital twins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Uncertainty quantification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Understanding stakeholders</a:t>
            </a:r>
          </a:p>
          <a:p>
            <a:pPr marL="380990" indent="-380990">
              <a:buFont typeface="Arial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Identifying co-benefits</a:t>
            </a:r>
          </a:p>
          <a:p>
            <a:pPr marL="380990" indent="-380990">
              <a:buFont typeface="Arial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</a:rPr>
              <a:t>Most of these apply more generally when making environmentally motivated policies and products</a:t>
            </a:r>
          </a:p>
        </p:txBody>
      </p:sp>
    </p:spTree>
    <p:extLst>
      <p:ext uri="{BB962C8B-B14F-4D97-AF65-F5344CB8AC3E}">
        <p14:creationId xmlns:p14="http://schemas.microsoft.com/office/powerpoint/2010/main" val="4225894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Effective Data Collection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5144" y="1614273"/>
            <a:ext cx="4491317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kind of data should we collect or buy?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High-quality, low-resolution vs low quality, high resolution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Customer data or more general data?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00268F-6007-405C-43BF-F8E61A20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9063"/>
            <a:ext cx="5818510" cy="460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38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main building at the University overlooking the West of the city">
            <a:extLst>
              <a:ext uri="{FF2B5EF4-FFF2-40B4-BE49-F238E27FC236}">
                <a16:creationId xmlns:a16="http://schemas.microsoft.com/office/drawing/2014/main" id="{B62211BD-228C-41BB-5DEF-982CB336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6779750" cy="4739773"/>
          </a:xfrm>
          <a:prstGeom prst="rect">
            <a:avLst/>
          </a:prstGeom>
          <a:solidFill>
            <a:schemeClr val="bg1">
              <a:alpha val="9021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3" y="1604800"/>
            <a:ext cx="6691125" cy="672073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School of Mathematics and Statistics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4" y="2180862"/>
            <a:ext cx="6779750" cy="42547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Our school contains around 30 Statisticians researching across a variety of subjects, including 6 professors.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Large environmental statistics group and expanding expertise in Machine Learning and AI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Active collaborations with National Grid, SSE, The World Health Organisation, Shell, SEPA. Scottish Water, CENSIS, and many more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075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Fusing Data Sources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10703858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deal with different types of data?</a:t>
            </a:r>
          </a:p>
          <a:p>
            <a:r>
              <a:rPr lang="en-US" dirty="0">
                <a:solidFill>
                  <a:schemeClr val="tx1"/>
                </a:solidFill>
              </a:rPr>
              <a:t>How do we deal with data of different qualities?</a:t>
            </a:r>
          </a:p>
          <a:p>
            <a:r>
              <a:rPr lang="en-US" dirty="0">
                <a:solidFill>
                  <a:schemeClr val="tx1"/>
                </a:solidFill>
              </a:rPr>
              <a:t>How do we link data to models?</a:t>
            </a:r>
          </a:p>
        </p:txBody>
      </p:sp>
      <p:pic>
        <p:nvPicPr>
          <p:cNvPr id="3074" name="Picture 2" descr="Sensor fusion | imec">
            <a:extLst>
              <a:ext uri="{FF2B5EF4-FFF2-40B4-BE49-F238E27FC236}">
                <a16:creationId xmlns:a16="http://schemas.microsoft.com/office/drawing/2014/main" id="{D328744B-B05B-06FF-04FD-DC202396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106" y="3213846"/>
            <a:ext cx="6911788" cy="345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72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Joining Digital Twins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4894729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create a large-scale digital twin of a system, we need to link existing models and digital twins together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Combining twins of different types (e.g., numerical, statistical) can be challenging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How do we set our digital twins up so they can be combined?</a:t>
            </a:r>
          </a:p>
        </p:txBody>
      </p:sp>
      <p:pic>
        <p:nvPicPr>
          <p:cNvPr id="1026" name="Picture 2" descr="Digital Twin Technology &amp; GIS | What Is a Digital Twin?">
            <a:extLst>
              <a:ext uri="{FF2B5EF4-FFF2-40B4-BE49-F238E27FC236}">
                <a16:creationId xmlns:a16="http://schemas.microsoft.com/office/drawing/2014/main" id="{CD1CBE3B-1AAB-C387-5714-F6DEF281A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7"/>
          <a:stretch/>
        </p:blipFill>
        <p:spPr bwMode="auto">
          <a:xfrm>
            <a:off x="4333241" y="-16734"/>
            <a:ext cx="7858759" cy="689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55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Uncertainty Quantification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10703858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represent uncertainty correctly?</a:t>
            </a:r>
          </a:p>
          <a:p>
            <a:r>
              <a:rPr lang="en-US" dirty="0">
                <a:solidFill>
                  <a:schemeClr val="tx1"/>
                </a:solidFill>
              </a:rPr>
              <a:t>How do we propagate uncertainty throughout the digital twin?</a:t>
            </a:r>
          </a:p>
          <a:p>
            <a:r>
              <a:rPr lang="en-US" dirty="0">
                <a:solidFill>
                  <a:schemeClr val="tx1"/>
                </a:solidFill>
              </a:rPr>
              <a:t>How do we trade off different uncertainties across models and data?</a:t>
            </a:r>
          </a:p>
        </p:txBody>
      </p:sp>
      <p:pic>
        <p:nvPicPr>
          <p:cNvPr id="2050" name="Picture 2" descr="Uncertainty Quantification in Deep Learning - inovex GmbH">
            <a:extLst>
              <a:ext uri="{FF2B5EF4-FFF2-40B4-BE49-F238E27FC236}">
                <a16:creationId xmlns:a16="http://schemas.microsoft.com/office/drawing/2014/main" id="{52D45D74-EB3B-8A25-347D-A7C5D309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62" y="3154455"/>
            <a:ext cx="6026275" cy="33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36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Understanding Stakeholders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10703858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make sure digital twins / products are useful?</a:t>
            </a:r>
          </a:p>
          <a:p>
            <a:r>
              <a:rPr lang="en-US" dirty="0">
                <a:solidFill>
                  <a:schemeClr val="tx1"/>
                </a:solidFill>
              </a:rPr>
              <a:t>How do we convince stakeholders to engage with products and recommendations?</a:t>
            </a:r>
          </a:p>
        </p:txBody>
      </p:sp>
      <p:pic>
        <p:nvPicPr>
          <p:cNvPr id="5122" name="Picture 2" descr="Free Machinery Farmer photo and picture">
            <a:extLst>
              <a:ext uri="{FF2B5EF4-FFF2-40B4-BE49-F238E27FC236}">
                <a16:creationId xmlns:a16="http://schemas.microsoft.com/office/drawing/2014/main" id="{210B93FF-4B34-22B5-8783-9E22B701D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12" y="2900986"/>
            <a:ext cx="5561576" cy="370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21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61" y="609361"/>
            <a:ext cx="8952418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Identifying Co-Benefits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4E09C-95D8-4AB6-95C7-C51D9486AF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271" y="1627188"/>
            <a:ext cx="10703858" cy="46069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identify additional benefits within digital twins?</a:t>
            </a:r>
          </a:p>
          <a:p>
            <a:r>
              <a:rPr lang="en-US" dirty="0">
                <a:solidFill>
                  <a:schemeClr val="tx1"/>
                </a:solidFill>
              </a:rPr>
              <a:t>How do we ensure those benefits are </a:t>
            </a:r>
            <a:r>
              <a:rPr lang="en-US" dirty="0" err="1">
                <a:solidFill>
                  <a:schemeClr val="tx1"/>
                </a:solidFill>
              </a:rPr>
              <a:t>recognised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26" name="Picture 2" descr="Free Blackbird Songbird photo and picture">
            <a:extLst>
              <a:ext uri="{FF2B5EF4-FFF2-40B4-BE49-F238E27FC236}">
                <a16:creationId xmlns:a16="http://schemas.microsoft.com/office/drawing/2014/main" id="{CCB1D8AF-411B-BEA9-BF7D-279D7EF00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91" y="3101789"/>
            <a:ext cx="537301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04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797"/>
            <a:ext cx="6882670" cy="4978883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Opportunities at the University of Glasgow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2"/>
            <a:ext cx="6848909" cy="43070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university and its funders are extremely keen on industry collaborations and have ways of providing funds to support this.</a:t>
            </a:r>
          </a:p>
          <a:p>
            <a:pPr marL="0" indent="0">
              <a:buNone/>
            </a:pPr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PhD Students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Impact Accelerator Account funding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UKRI Collaborative calls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Knowledge Transfer Partnerships</a:t>
            </a:r>
          </a:p>
          <a:p>
            <a:pPr marL="0" indent="0">
              <a:buNone/>
            </a:pPr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 and seminars are also always happening at the university and are often open to all.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he University at sunset">
            <a:extLst>
              <a:ext uri="{FF2B5EF4-FFF2-40B4-BE49-F238E27FC236}">
                <a16:creationId xmlns:a16="http://schemas.microsoft.com/office/drawing/2014/main" id="{778F38A2-01CF-7145-BA22-B7FAA6519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03AA1-5E47-2841-A2C0-74489FA31D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699" y="1798637"/>
            <a:ext cx="8048065" cy="3293316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If you have any questions, then please feel free to ask.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You can also contact me at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Vinny.Davies@Glasgow.ac.uk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Slides available at </a:t>
            </a:r>
            <a:r>
              <a:rPr lang="en-GB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https://github.com/vinnydavies/presentations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77A0E5-549A-BC91-DEEA-0282CA765B3E}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8385228" y="5699322"/>
            <a:chExt cx="3413095" cy="8541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27333-D376-8095-D480-C95605F92C16}"/>
                </a:ext>
              </a:extLst>
            </p:cNvPr>
            <p:cNvSpPr txBox="1"/>
            <p:nvPr/>
          </p:nvSpPr>
          <p:spPr>
            <a:xfrm>
              <a:off x="8385228" y="5699322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1E5887-E6BE-B326-1A05-24C609BDC1E3}"/>
                </a:ext>
              </a:extLst>
            </p:cNvPr>
            <p:cNvSpPr txBox="1"/>
            <p:nvPr/>
          </p:nvSpPr>
          <p:spPr>
            <a:xfrm>
              <a:off x="9098531" y="6091810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79CF5E-39C3-D417-DE0C-B790AD9E8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7917" y="6223335"/>
              <a:ext cx="244208" cy="2442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297A9E-56B2-F647-5569-74999B3B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1252" y="6221142"/>
              <a:ext cx="239106" cy="239106"/>
            </a:xfrm>
            <a:prstGeom prst="rect">
              <a:avLst/>
            </a:prstGeom>
          </p:spPr>
        </p:pic>
        <p:pic>
          <p:nvPicPr>
            <p:cNvPr id="8" name="Picture 7" descr="A white x on a black background&#10;&#10;Description automatically generated">
              <a:extLst>
                <a:ext uri="{FF2B5EF4-FFF2-40B4-BE49-F238E27FC236}">
                  <a16:creationId xmlns:a16="http://schemas.microsoft.com/office/drawing/2014/main" id="{D64DA782-C230-59AF-4E16-4746579C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476" y="6222382"/>
              <a:ext cx="244208" cy="244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Quick bit about 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dirty="0"/>
              <a:t>Dr Vinny Davies, Lecturer in Statistics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Fellow of Royal Statistical Society (RSS) and RSS </a:t>
            </a:r>
            <a:r>
              <a:rPr lang="en-GB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Mardia</a:t>
            </a: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prize winner (2021). Member of the RSS Computational Statistics and Machine Learning committee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Expertise in computational statistics and machine learning with an emphasis on having an impact rather than developing theory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My current research interests focus on Digital Twins with applications in metabolomics, cardiac mechanics, aquaculture, biodiversity and carbon emissions (with NatWest)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71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Digital Twin?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twin is essentially a digital replica of some real-life process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Generally, the digital twin will be a computerised version of the real-life process that allows us to simulate the process and understand what happens in different situations</a:t>
            </a:r>
          </a:p>
        </p:txBody>
      </p:sp>
      <p:pic>
        <p:nvPicPr>
          <p:cNvPr id="1028" name="Picture 4" descr="Digital Twins Offer Unmatched Insights for Design Engineers | Mouser">
            <a:extLst>
              <a:ext uri="{FF2B5EF4-FFF2-40B4-BE49-F238E27FC236}">
                <a16:creationId xmlns:a16="http://schemas.microsoft.com/office/drawing/2014/main" id="{A37AE817-0218-A6A8-D338-7CDA1B5D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96" y="3165605"/>
            <a:ext cx="5728607" cy="299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7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 Digital Earth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concept of a Digital Earth is an extreme example of a Digital Twin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Digital Earth is a digital twin of the Earth which would allow us to understand the effects of global warning or potentially the environmental footprint of business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F72D80-7032-5FCC-D344-F1EB0F7A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2" y="3241358"/>
            <a:ext cx="59721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1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Environmental Digital Twins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More realistically a digital twin might represent a smaller system such as say a river or a city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River twin may include flooding, biodiversity, and pollution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City twin might include traffic, air quality, and pedestrians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Alternatively, a digital twin might just focus one particular element, e.g., flooding, weather, biodiversity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Each model could then be used to help several different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5769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Environmental Digital Twins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825377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Take a digital twin for biodiversity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Academics might use it to understand peatland regeneration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NatWest might use it to understand a business’ climate footprint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7036F-615B-28E1-EE34-807F9FB2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42" y="4167900"/>
            <a:ext cx="3292479" cy="2172948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6737DD-FE49-398F-A19A-9B174F9D8476}"/>
              </a:ext>
            </a:extLst>
          </p:cNvPr>
          <p:cNvSpPr txBox="1"/>
          <p:nvPr/>
        </p:nvSpPr>
        <p:spPr>
          <a:xfrm>
            <a:off x="1401442" y="3749445"/>
            <a:ext cx="245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080808"/>
                </a:solidFill>
              </a:rPr>
              <a:t>EcoSISTEM</a:t>
            </a:r>
            <a:r>
              <a:rPr lang="en-GB" sz="1600" dirty="0">
                <a:solidFill>
                  <a:srgbClr val="080808"/>
                </a:solidFill>
              </a:rPr>
              <a:t> Digital Twin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7A77B-76BE-4B88-45A5-6AC4D4872BC5}"/>
              </a:ext>
            </a:extLst>
          </p:cNvPr>
          <p:cNvSpPr txBox="1"/>
          <p:nvPr/>
        </p:nvSpPr>
        <p:spPr>
          <a:xfrm>
            <a:off x="86767" y="6503124"/>
            <a:ext cx="2960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8080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https://arxiv.org/pdf/1911.12257.pdf</a:t>
            </a:r>
            <a:r>
              <a:rPr lang="en-GB" sz="1400" dirty="0">
                <a:solidFill>
                  <a:srgbClr val="080808"/>
                </a:solidFill>
              </a:rPr>
              <a:t>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9028EA-4956-1A13-FC8C-5B1CC8FEB4CF}"/>
              </a:ext>
            </a:extLst>
          </p:cNvPr>
          <p:cNvCxnSpPr>
            <a:cxnSpLocks/>
          </p:cNvCxnSpPr>
          <p:nvPr/>
        </p:nvCxnSpPr>
        <p:spPr>
          <a:xfrm flipV="1">
            <a:off x="5110960" y="3365573"/>
            <a:ext cx="2805131" cy="1537353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What are peatlands? - International Peatland Society">
            <a:extLst>
              <a:ext uri="{FF2B5EF4-FFF2-40B4-BE49-F238E27FC236}">
                <a16:creationId xmlns:a16="http://schemas.microsoft.com/office/drawing/2014/main" id="{08447681-E638-270D-1FA8-05040D81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216" y="2059030"/>
            <a:ext cx="3414733" cy="19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F4240-35B6-467C-5F6C-EDC26DB2378C}"/>
              </a:ext>
            </a:extLst>
          </p:cNvPr>
          <p:cNvSpPr txBox="1"/>
          <p:nvPr/>
        </p:nvSpPr>
        <p:spPr>
          <a:xfrm>
            <a:off x="9031431" y="6461460"/>
            <a:ext cx="3153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New housing effecting biodiversity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4D1D0-8928-697D-38CB-70D98F0FAC65}"/>
              </a:ext>
            </a:extLst>
          </p:cNvPr>
          <p:cNvSpPr txBox="1"/>
          <p:nvPr/>
        </p:nvSpPr>
        <p:spPr>
          <a:xfrm>
            <a:off x="9936480" y="1759462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80808"/>
                </a:solidFill>
              </a:rPr>
              <a:t>Peatland regeneration</a:t>
            </a:r>
          </a:p>
        </p:txBody>
      </p:sp>
      <p:sp>
        <p:nvSpPr>
          <p:cNvPr id="14" name="AutoShape 6" descr="The forgotten crisis: how businesses can boost biodiversity">
            <a:extLst>
              <a:ext uri="{FF2B5EF4-FFF2-40B4-BE49-F238E27FC236}">
                <a16:creationId xmlns:a16="http://schemas.microsoft.com/office/drawing/2014/main" id="{00ADC342-AA5F-4317-0BCB-0D1FC24E7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26521" y="3445474"/>
            <a:ext cx="88827" cy="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9FB92BD-C084-53D9-8341-E41535A4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196" y="4301362"/>
            <a:ext cx="2910560" cy="218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31FC0-0C5E-37B9-88BF-CA7CD5468DAE}"/>
              </a:ext>
            </a:extLst>
          </p:cNvPr>
          <p:cNvCxnSpPr>
            <a:cxnSpLocks/>
          </p:cNvCxnSpPr>
          <p:nvPr/>
        </p:nvCxnSpPr>
        <p:spPr>
          <a:xfrm flipV="1">
            <a:off x="5110960" y="5253200"/>
            <a:ext cx="3223783" cy="77901"/>
          </a:xfrm>
          <a:prstGeom prst="straightConnector1">
            <a:avLst/>
          </a:prstGeom>
          <a:ln w="63500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60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3329</TotalTime>
  <Words>1892</Words>
  <Application>Microsoft Office PowerPoint</Application>
  <PresentationFormat>Widescreen</PresentationFormat>
  <Paragraphs>337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What is a Digital Twin?</vt:lpstr>
      <vt:lpstr>About the University</vt:lpstr>
      <vt:lpstr>The Advanced Research Centre (ARC) &amp; The Centre for Data Science and AI</vt:lpstr>
      <vt:lpstr>School of Mathematics and Statistics</vt:lpstr>
      <vt:lpstr>Quick bit about me</vt:lpstr>
      <vt:lpstr>What is a Digital Twin?</vt:lpstr>
      <vt:lpstr>A Digital Earth</vt:lpstr>
      <vt:lpstr>Environmental Digital Twins</vt:lpstr>
      <vt:lpstr>Environmental Digital Twins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So, what actually is a Digital Twin?</vt:lpstr>
      <vt:lpstr>How can we use Digital Twins?</vt:lpstr>
      <vt:lpstr>Inference</vt:lpstr>
      <vt:lpstr>Inference</vt:lpstr>
      <vt:lpstr>Scenario Planning</vt:lpstr>
      <vt:lpstr>Scenario Planning</vt:lpstr>
      <vt:lpstr>Tool / Intervention Development </vt:lpstr>
      <vt:lpstr>Tool / Intervention Development </vt:lpstr>
      <vt:lpstr>Tool / Intervention Development</vt:lpstr>
      <vt:lpstr>Example of Digital Twins</vt:lpstr>
      <vt:lpstr>Biodiversity Digital Twins</vt:lpstr>
      <vt:lpstr>Climate Resilience Demonstrator (CReDo)</vt:lpstr>
      <vt:lpstr>Virtual Energy System</vt:lpstr>
      <vt:lpstr>Joint UK Land Environment Simulator (JULES)</vt:lpstr>
      <vt:lpstr>Met Office Unified Model (UM)</vt:lpstr>
      <vt:lpstr>Land Insight digital twin</vt:lpstr>
      <vt:lpstr>Challenges with Environmental Digital Twins</vt:lpstr>
      <vt:lpstr>Effective Data Collection</vt:lpstr>
      <vt:lpstr>Fusing Data Sources</vt:lpstr>
      <vt:lpstr>Joining Digital Twins</vt:lpstr>
      <vt:lpstr>Uncertainty Quantification</vt:lpstr>
      <vt:lpstr>Understanding Stakeholders</vt:lpstr>
      <vt:lpstr>Identifying Co-Benefits</vt:lpstr>
      <vt:lpstr>Opportunities at the University of Glasgow</vt:lpstr>
      <vt:lpstr>If you have any questions, then please feel free to ask.  You can also contact me at  Vinny.Davies@Glasgow.ac.uk   Slides available at https://github.com/vinnydavies/presentations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82</cp:revision>
  <dcterms:created xsi:type="dcterms:W3CDTF">2021-01-06T14:22:07Z</dcterms:created>
  <dcterms:modified xsi:type="dcterms:W3CDTF">2023-09-28T17:36:57Z</dcterms:modified>
</cp:coreProperties>
</file>